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50" r:id="rId1"/>
  </p:sldMasterIdLst>
  <p:sldIdLst>
    <p:sldId id="256" r:id="rId2"/>
    <p:sldId id="349" r:id="rId3"/>
    <p:sldId id="350" r:id="rId4"/>
    <p:sldId id="356" r:id="rId5"/>
    <p:sldId id="359" r:id="rId6"/>
    <p:sldId id="358" r:id="rId7"/>
    <p:sldId id="357" r:id="rId8"/>
    <p:sldId id="355" r:id="rId9"/>
    <p:sldId id="351" r:id="rId10"/>
    <p:sldId id="354" r:id="rId11"/>
    <p:sldId id="360" r:id="rId12"/>
    <p:sldId id="284" r:id="rId13"/>
  </p:sldIdLst>
  <p:sldSz cx="12192000" cy="6858000"/>
  <p:notesSz cx="6881813" cy="966152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681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92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/>
              <a:t>Kliknij, aby edytować styl wzorca podtytułu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AFFB9B-9FB8-469E-96F9-4D32314110B6}" type="datetimeFigureOut">
              <a:rPr lang="en-US" smtClean="0"/>
              <a:t>11/27/2024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41655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5BB1C6-BF8F-4481-8AB2-603A1C8A906A}" type="datetimeFigureOut">
              <a:rPr lang="en-US" smtClean="0"/>
              <a:t>11/27/2024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6340400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7F47CF-67C9-420C-80A5-E2069FF0C2DF}" type="datetimeFigureOut">
              <a:rPr lang="en-US" smtClean="0"/>
              <a:t>11/27/2024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10839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5BB1C6-BF8F-4481-8AB2-603A1C8A906A}" type="datetimeFigureOut">
              <a:rPr lang="en-US" smtClean="0"/>
              <a:t>11/27/2024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5809719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5BB1C6-BF8F-4481-8AB2-603A1C8A906A}" type="datetimeFigureOut">
              <a:rPr lang="en-US" smtClean="0"/>
              <a:t>11/27/2024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7207836"/>
      </p:ext>
    </p:extLst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7649AC-CB8F-4FF1-9A34-5861C74DD0A7}" type="datetimeFigureOut">
              <a:rPr lang="en-US" smtClean="0"/>
              <a:t>11/27/2024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19290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C5CECA-2D3A-4680-9B49-752200DE467C}" type="datetimeFigureOut">
              <a:rPr lang="en-US" smtClean="0"/>
              <a:t>11/27/2024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03004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5BB1C6-BF8F-4481-8AB2-603A1C8A906A}" type="datetimeFigureOut">
              <a:rPr lang="en-US" smtClean="0"/>
              <a:t>11/27/2024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3251762"/>
      </p:ext>
    </p:extLst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l-PL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EF78E3-FDA3-4D28-AAA2-0B81F349A39D}" type="datetimeFigureOut">
              <a:rPr lang="en-US" smtClean="0"/>
              <a:t>11/27/2024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01252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ytuł i po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5BB1C6-BF8F-4481-8AB2-603A1C8A906A}" type="datetimeFigureOut">
              <a:rPr lang="en-US" smtClean="0"/>
              <a:t>11/27/2024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8992854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ferta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5BB1C6-BF8F-4481-8AB2-603A1C8A906A}" type="datetimeFigureOut">
              <a:rPr lang="en-US" smtClean="0"/>
              <a:t>11/27/2024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689528171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rta naz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pl-PL"/>
              <a:t>Edytuj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5BB1C6-BF8F-4481-8AB2-603A1C8A906A}" type="datetimeFigureOut">
              <a:rPr lang="en-US" smtClean="0"/>
              <a:t>11/27/2024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4479981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rta nazwy cytat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pl-PL"/>
              <a:t>Edytuj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5BB1C6-BF8F-4481-8AB2-603A1C8A906A}" type="datetimeFigureOut">
              <a:rPr lang="en-US" smtClean="0"/>
              <a:t>11/27/2024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200325353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rawda lub fał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pl-PL"/>
              <a:t>Edytuj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5BB1C6-BF8F-4481-8AB2-603A1C8A906A}" type="datetimeFigureOut">
              <a:rPr lang="en-US" smtClean="0"/>
              <a:t>11/27/2024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7843915"/>
      </p:ext>
    </p:extLst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5BB1C6-BF8F-4481-8AB2-603A1C8A906A}" type="datetimeFigureOut">
              <a:rPr lang="en-US" smtClean="0"/>
              <a:t>11/27/2024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2370169"/>
      </p:ext>
    </p:extLst>
  </p:cSld>
  <p:clrMapOvr>
    <a:masterClrMapping/>
  </p:clrMapOvr>
  <p:hf sldNum="0"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5BB1C6-BF8F-4481-8AB2-603A1C8A906A}" type="datetimeFigureOut">
              <a:rPr lang="en-US" smtClean="0"/>
              <a:t>11/27/2024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1273732"/>
      </p:ext>
    </p:extLst>
  </p:cSld>
  <p:clrMapOvr>
    <a:masterClrMapping/>
  </p:clrMapOvr>
  <p:hf sldNum="0" hdr="0" ft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800" y="2063396"/>
            <a:ext cx="10394707" cy="3311189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FBDC27-E420-4878-9EE6-7B9656D6442A}" type="datetimeFigureOut">
              <a:rPr lang="en-US" smtClean="0"/>
              <a:t>11/27/2024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50003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5BB1C6-BF8F-4481-8AB2-603A1C8A906A}" type="datetimeFigureOut">
              <a:rPr lang="en-US" smtClean="0"/>
              <a:t>11/27/2024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91987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1" r:id="rId1"/>
    <p:sldLayoutId id="2147483752" r:id="rId2"/>
    <p:sldLayoutId id="2147483753" r:id="rId3"/>
    <p:sldLayoutId id="2147483754" r:id="rId4"/>
    <p:sldLayoutId id="2147483755" r:id="rId5"/>
    <p:sldLayoutId id="2147483756" r:id="rId6"/>
    <p:sldLayoutId id="2147483757" r:id="rId7"/>
    <p:sldLayoutId id="2147483758" r:id="rId8"/>
    <p:sldLayoutId id="2147483759" r:id="rId9"/>
    <p:sldLayoutId id="2147483760" r:id="rId10"/>
    <p:sldLayoutId id="2147483761" r:id="rId11"/>
    <p:sldLayoutId id="2147483762" r:id="rId12"/>
    <p:sldLayoutId id="2147483763" r:id="rId13"/>
    <p:sldLayoutId id="2147483764" r:id="rId14"/>
    <p:sldLayoutId id="2147483765" r:id="rId15"/>
    <p:sldLayoutId id="2147483766" r:id="rId16"/>
    <p:sldLayoutId id="2147483767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hyperlink" Target="mailto:sygnal2024@talent.wroclaw.pl" TargetMode="Externa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57ABABA7-0420-4200-9B65-1C1967CE93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12191998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7A03E380-9CD1-4ABA-A763-9F9D252B89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6009967" y="0"/>
            <a:ext cx="6176982" cy="6853245"/>
            <a:chOff x="2487613" y="285750"/>
            <a:chExt cx="2428876" cy="5654676"/>
          </a:xfrm>
          <a:solidFill>
            <a:schemeClr val="bg2">
              <a:lumMod val="90000"/>
            </a:schemeClr>
          </a:solidFill>
        </p:grpSpPr>
        <p:sp>
          <p:nvSpPr>
            <p:cNvPr id="13" name="Freeform 11">
              <a:extLst>
                <a:ext uri="{FF2B5EF4-FFF2-40B4-BE49-F238E27FC236}">
                  <a16:creationId xmlns:a16="http://schemas.microsoft.com/office/drawing/2014/main" id="{66E01B84-4C2B-4DE5-90C8-9C4001A75B1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6" name="Freeform 12">
              <a:extLst>
                <a:ext uri="{FF2B5EF4-FFF2-40B4-BE49-F238E27FC236}">
                  <a16:creationId xmlns:a16="http://schemas.microsoft.com/office/drawing/2014/main" id="{64CE5A7A-D5C5-4FE5-860C-0B5748FDEE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5" name="Freeform 13">
              <a:extLst>
                <a:ext uri="{FF2B5EF4-FFF2-40B4-BE49-F238E27FC236}">
                  <a16:creationId xmlns:a16="http://schemas.microsoft.com/office/drawing/2014/main" id="{016A7D2A-6EEA-47B8-A763-7D82E41B3CE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6" name="Freeform 14">
              <a:extLst>
                <a:ext uri="{FF2B5EF4-FFF2-40B4-BE49-F238E27FC236}">
                  <a16:creationId xmlns:a16="http://schemas.microsoft.com/office/drawing/2014/main" id="{E758F6E7-6DEC-48D0-ACB1-E5E26B13E6C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7" name="Freeform 15">
              <a:extLst>
                <a:ext uri="{FF2B5EF4-FFF2-40B4-BE49-F238E27FC236}">
                  <a16:creationId xmlns:a16="http://schemas.microsoft.com/office/drawing/2014/main" id="{B56657FF-C027-42E7-859B-902929B6FA1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" name="Freeform 16">
              <a:extLst>
                <a:ext uri="{FF2B5EF4-FFF2-40B4-BE49-F238E27FC236}">
                  <a16:creationId xmlns:a16="http://schemas.microsoft.com/office/drawing/2014/main" id="{79047F2A-5978-46C6-B3A2-54AAC2136B1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" name="Freeform 17">
              <a:extLst>
                <a:ext uri="{FF2B5EF4-FFF2-40B4-BE49-F238E27FC236}">
                  <a16:creationId xmlns:a16="http://schemas.microsoft.com/office/drawing/2014/main" id="{F3BE8FD1-0A72-4640-AC7A-2E057273F87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" name="Freeform 18">
              <a:extLst>
                <a:ext uri="{FF2B5EF4-FFF2-40B4-BE49-F238E27FC236}">
                  <a16:creationId xmlns:a16="http://schemas.microsoft.com/office/drawing/2014/main" id="{752FC782-A372-4D11-B20D-958955E5641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" name="Freeform 19">
              <a:extLst>
                <a:ext uri="{FF2B5EF4-FFF2-40B4-BE49-F238E27FC236}">
                  <a16:creationId xmlns:a16="http://schemas.microsoft.com/office/drawing/2014/main" id="{AA00B2F1-BEE2-444A-8249-C8E3212CA1A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8014" y="468286"/>
              <a:ext cx="1768475" cy="4262464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" name="Freeform 20">
              <a:extLst>
                <a:ext uri="{FF2B5EF4-FFF2-40B4-BE49-F238E27FC236}">
                  <a16:creationId xmlns:a16="http://schemas.microsoft.com/office/drawing/2014/main" id="{E7F5747E-514B-4CF7-B6B0-DAD71490978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" name="Freeform 21">
              <a:extLst>
                <a:ext uri="{FF2B5EF4-FFF2-40B4-BE49-F238E27FC236}">
                  <a16:creationId xmlns:a16="http://schemas.microsoft.com/office/drawing/2014/main" id="{931614BB-1593-40ED-8113-2BD11870556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4" name="Freeform 22">
              <a:extLst>
                <a:ext uri="{FF2B5EF4-FFF2-40B4-BE49-F238E27FC236}">
                  <a16:creationId xmlns:a16="http://schemas.microsoft.com/office/drawing/2014/main" id="{2691871F-F15C-4E19-BC9C-78E5748D744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6" name="Rectangle 25">
            <a:extLst>
              <a:ext uri="{FF2B5EF4-FFF2-40B4-BE49-F238E27FC236}">
                <a16:creationId xmlns:a16="http://schemas.microsoft.com/office/drawing/2014/main" id="{A317EBE3-FF86-4DA1-BC9A-331F7F2144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cxnSp>
        <p:nvCxnSpPr>
          <p:cNvPr id="47" name="Straight Connector 27">
            <a:extLst>
              <a:ext uri="{FF2B5EF4-FFF2-40B4-BE49-F238E27FC236}">
                <a16:creationId xmlns:a16="http://schemas.microsoft.com/office/drawing/2014/main" id="{34D43EC1-35FA-4FC3-8526-F655CEB09D9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537196" y="1871831"/>
            <a:ext cx="0" cy="3200400"/>
          </a:xfrm>
          <a:prstGeom prst="line">
            <a:avLst/>
          </a:prstGeom>
          <a:ln w="15875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ytuł 1">
            <a:extLst>
              <a:ext uri="{FF2B5EF4-FFF2-40B4-BE49-F238E27FC236}">
                <a16:creationId xmlns:a16="http://schemas.microsoft.com/office/drawing/2014/main" id="{0E700B8B-624C-4806-B44B-C76AD8BA9AA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3623" y="1318591"/>
            <a:ext cx="7200076" cy="4220820"/>
          </a:xfrm>
        </p:spPr>
        <p:txBody>
          <a:bodyPr anchor="ctr">
            <a:normAutofit/>
          </a:bodyPr>
          <a:lstStyle/>
          <a:p>
            <a:pPr algn="ctr">
              <a:lnSpc>
                <a:spcPct val="90000"/>
              </a:lnSpc>
            </a:pPr>
            <a:r>
              <a:rPr lang="pl-PL" sz="3600" b="1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Przetwarzanie</a:t>
            </a:r>
            <a:br>
              <a:rPr lang="pl-PL" sz="3600" b="1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l-PL" sz="3600" b="1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danych osobowych</a:t>
            </a:r>
            <a:br>
              <a:rPr lang="pl-PL" sz="3600" b="1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l-PL" sz="3600" b="1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sygnalistów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F762D143-4CD3-41D5-AB38-846C2E0E0BA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855048" y="1871831"/>
            <a:ext cx="3830267" cy="3199806"/>
          </a:xfrm>
        </p:spPr>
        <p:txBody>
          <a:bodyPr anchor="ctr">
            <a:normAutofit/>
          </a:bodyPr>
          <a:lstStyle/>
          <a:p>
            <a:r>
              <a:rPr lang="pl-PL" sz="2000" b="1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Wrocław </a:t>
            </a:r>
          </a:p>
          <a:p>
            <a:r>
              <a:rPr lang="pl-PL" sz="2000" b="1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2024</a:t>
            </a:r>
          </a:p>
        </p:txBody>
      </p:sp>
    </p:spTree>
    <p:extLst>
      <p:ext uri="{BB962C8B-B14F-4D97-AF65-F5344CB8AC3E}">
        <p14:creationId xmlns:p14="http://schemas.microsoft.com/office/powerpoint/2010/main" val="10391345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89C8FA43-8FE7-F9E8-1F25-61BA1BDB10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b="1" dirty="0"/>
              <a:t>SYGNALISTA W SZKOLE</a:t>
            </a:r>
            <a:endParaRPr lang="en-US" b="1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1348732C-7394-5448-AFB7-C35B49688C3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>
              <a:buNone/>
            </a:pPr>
            <a:r>
              <a:rPr lang="pl-PL" sz="1800" b="1" dirty="0">
                <a:effectLst/>
              </a:rPr>
              <a:t>Sygnalistą jest osobą zgłaszającą naruszenie prawa o których dowiedział się w związku z pracą</a:t>
            </a:r>
            <a:endParaRPr lang="pl-PL" b="1" dirty="0"/>
          </a:p>
          <a:p>
            <a:pPr marL="0" indent="0" algn="just">
              <a:buNone/>
            </a:pPr>
            <a:r>
              <a:rPr lang="pl-PL" dirty="0"/>
              <a:t>Sygnalista w szkole to: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l-PL" dirty="0"/>
              <a:t>pracownik, także były pracownik;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l-PL" dirty="0"/>
              <a:t>kandydat do pracy;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l-PL" dirty="0"/>
              <a:t>osoba świadcząca pracę na innej podstawie niż stosunek pracy, w tym na podstawie umowy cywilnoprawnej;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l-PL" dirty="0"/>
              <a:t>osoba zatrudniona na B2B;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l-PL" dirty="0"/>
              <a:t>stażysta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77665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1FDF952-4B01-6D34-A9E4-D6BC992AF7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br>
              <a:rPr lang="pl-PL" sz="3200" dirty="0"/>
            </a:br>
            <a:r>
              <a:rPr lang="pl-PL" sz="3200" b="1" dirty="0"/>
              <a:t>CO MOŻE ZGŁOSIĆ SYGNALISTA W SZKOLE</a:t>
            </a:r>
            <a:endParaRPr lang="en-US" sz="3200" b="1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1E4EE23E-3E62-328C-9A59-1BE7E4D916B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pl-PL" b="1" dirty="0"/>
              <a:t>przemoc fizyczną lub psychiczną</a:t>
            </a:r>
            <a:r>
              <a:rPr lang="pl-PL" dirty="0"/>
              <a:t> – przypadki znęcania się nad uczniami lub pracownikami,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l-PL" b="1" dirty="0"/>
              <a:t>korupcję lub defraudację</a:t>
            </a:r>
            <a:r>
              <a:rPr lang="pl-PL" dirty="0"/>
              <a:t> – nieuczciwe praktyki finansowe w szkole,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l-PL" b="1" dirty="0"/>
              <a:t>zaniedbanie</a:t>
            </a:r>
            <a:r>
              <a:rPr lang="pl-PL" dirty="0"/>
              <a:t> – brak odpowiedniej opieki nad uczniami, niewłaściwe warunki sanitarno-higieniczne,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l-PL" b="1" dirty="0"/>
              <a:t>dyskryminację</a:t>
            </a:r>
            <a:r>
              <a:rPr lang="pl-PL" dirty="0"/>
              <a:t> – przypadki rasizmu, seksizmu, homofobii czy innych form nierównego traktowania,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l-PL" b="1" dirty="0"/>
              <a:t>zagrożenie bezpieczeństwa</a:t>
            </a:r>
            <a:r>
              <a:rPr lang="pl-PL" dirty="0"/>
              <a:t> – sytuacje stwarzające ryzyko dla zdrowia i życia uczniów lub pracowników szkoły.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78109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4A96468C-BC33-FF0B-6336-C9186B9D37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b="1" dirty="0"/>
              <a:t>DOBRA WIARA  - ZŁA WIARA</a:t>
            </a:r>
            <a:endParaRPr lang="en-US" b="1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5C50D1CC-4BB8-FB15-92C6-EA8CC20B073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pl-PL" b="1" dirty="0">
                <a:latin typeface="+mj-lt"/>
              </a:rPr>
              <a:t>Dobra wiara </a:t>
            </a:r>
          </a:p>
          <a:p>
            <a:pPr marL="0" indent="0">
              <a:buNone/>
            </a:pPr>
            <a:r>
              <a:rPr lang="pl-PL" dirty="0">
                <a:latin typeface="+mj-lt"/>
              </a:rPr>
              <a:t>Sygnalista działa w dobrej wierze, mając na celu dobro społeczności szkolnej i poprawę funkcjonowania placówki</a:t>
            </a:r>
          </a:p>
          <a:p>
            <a:pPr marL="0" indent="0">
              <a:buNone/>
            </a:pPr>
            <a:r>
              <a:rPr lang="pl-PL" b="1" dirty="0">
                <a:latin typeface="+mj-lt"/>
              </a:rPr>
              <a:t>Zła wiara </a:t>
            </a:r>
            <a:r>
              <a:rPr lang="pl-PL" sz="1800" kern="0" dirty="0">
                <a:effectLst/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 – co kieruje sygnalistą np.:</a:t>
            </a:r>
            <a:endParaRPr lang="en-US" sz="1800" kern="100" dirty="0">
              <a:effectLst/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Bef>
                <a:spcPts val="0"/>
              </a:spcBef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pl-PL" sz="1800" kern="0" dirty="0">
                <a:effectLst/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Chęć zaszkodzenia innemu pracownikowi np. przeświadczenie, że wyjaśnianie zgłoszenia wstrzyma decyzje o jego awansie;</a:t>
            </a:r>
            <a:endParaRPr lang="en-US" sz="1800" kern="100" dirty="0">
              <a:effectLst/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Bef>
                <a:spcPts val="0"/>
              </a:spcBef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pl-PL" sz="1800" kern="0" dirty="0">
                <a:effectLst/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Chęć uzyskania korzyści materialnej ze zgłoszenia np. uzyskania nagrody od pracodawcy;</a:t>
            </a:r>
            <a:endParaRPr lang="en-US" sz="1800" kern="100" dirty="0">
              <a:effectLst/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Bef>
                <a:spcPts val="0"/>
              </a:spcBef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pl-PL" sz="1800" kern="0" dirty="0">
                <a:effectLst/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Chęć uzyskania korzyści niematerialnej ze zgłoszenia np. przypodobanie się pracodawcy;</a:t>
            </a:r>
            <a:endParaRPr lang="en-US" sz="1800" kern="100" dirty="0">
              <a:effectLst/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Bef>
                <a:spcPts val="0"/>
              </a:spcBef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pl-PL" sz="1800" kern="0" dirty="0">
                <a:effectLst/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Chęć ukrycia swojego naruszenia lub innego naruszenia w firmie;</a:t>
            </a:r>
            <a:endParaRPr lang="en-US" sz="1800" kern="100" dirty="0">
              <a:effectLst/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Bef>
                <a:spcPts val="0"/>
              </a:spcBef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pl-PL" sz="1800" kern="0" dirty="0">
                <a:effectLst/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Chęć odwrócenia uwagi od swojej osoby np. w obliczu nadchodzącej oceny rocznej.</a:t>
            </a:r>
            <a:endParaRPr lang="en-US" sz="1800" kern="100" dirty="0">
              <a:effectLst/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45649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41D3D205-1BEF-C71C-BCDD-8CE39DCE5B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/>
              <a:t>OCHRONA SYGNALISTY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B72E9C63-28C8-B413-7C50-805A5695090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l-PL" b="1" dirty="0"/>
              <a:t>Kluczowym przywilejem przysługującym sygnaliście jest ustawowa ochrona</a:t>
            </a:r>
            <a:r>
              <a:rPr lang="pl-PL" dirty="0"/>
              <a:t>:</a:t>
            </a:r>
          </a:p>
          <a:p>
            <a:pPr marL="0" indent="0">
              <a:buNone/>
            </a:pPr>
            <a:endParaRPr lang="pl-PL" dirty="0"/>
          </a:p>
          <a:p>
            <a:pPr marL="0" indent="0">
              <a:buNone/>
            </a:pPr>
            <a:endParaRPr lang="pl-PL" dirty="0"/>
          </a:p>
          <a:p>
            <a:pPr>
              <a:buFont typeface="Wingdings" panose="05000000000000000000" pitchFamily="2" charset="2"/>
              <a:buChar char="q"/>
            </a:pPr>
            <a:r>
              <a:rPr lang="pl-PL" dirty="0"/>
              <a:t>przed represjami ze strony pracodawcy, która obejmuje m.in. zakaz podejmowania działań odwetowych, czyli wszelkich niekorzystnych kroków skierowanych wobec sygnalisty w związku z jego zgłoszeniem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pl-PL" dirty="0"/>
              <a:t>ochrona poufności tj. zakaz ujawniania tożsamości i informacji o nim, która mogłaby w jakikolwiek sposób zidentyfikować jego tożsamość. 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566791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F699311-CAD7-A0D2-99DC-FBDD2583F1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b="1" dirty="0"/>
              <a:t>KARNA ODPOWIEDZIALNOŚĆ SYGNALISTY</a:t>
            </a:r>
            <a:br>
              <a:rPr lang="pl-PL" b="1" dirty="0"/>
            </a:br>
            <a:endParaRPr lang="en-US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AC408E11-CCCA-363F-C723-0977F9B56BD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pl-PL" dirty="0"/>
              <a:t>Przestępstwo z art. 57 usta­wy o ochro­nie sy­gna­li­stów mo­że być po­peł­nio­ne przez sy­gna­li­stę do­ko­nu­ją­ce­go zgło­sze­nia za­rów­no we­wnętrz­ne­go, ze­wnętrz­ne­go jak i do­ko­nu­ją­ce­go ujaw­nie­nia pu­blicz­ne­go</a:t>
            </a:r>
          </a:p>
          <a:p>
            <a:pPr marL="0" indent="0" algn="just">
              <a:buNone/>
            </a:pPr>
            <a:r>
              <a:rPr lang="pl-PL" dirty="0"/>
              <a:t>Istotą tego przestępstwa jest obiektywna nieprawdziwość informacji </a:t>
            </a:r>
            <a:br>
              <a:rPr lang="pl-PL" dirty="0"/>
            </a:br>
            <a:r>
              <a:rPr lang="pl-PL" dirty="0"/>
              <a:t>o naruszeniu prawa</a:t>
            </a:r>
          </a:p>
          <a:p>
            <a:pPr marL="0" indent="0" algn="just">
              <a:buNone/>
            </a:pPr>
            <a:r>
              <a:rPr lang="pl-PL" b="1" dirty="0"/>
              <a:t>Za takie zgłoszenie Sygnalista podlega karze ograniczenia wolności albo pozbawienia wolności do lat 2. 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228397993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309B8238-110F-490C-807D-7E36CB1547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pl-PL" b="1" dirty="0"/>
              <a:t>CO PRZYSŁUGUJE SYGNALIŚCI  ZA NARUSZENIE JEGO USTAWOWEJ OCHRONY</a:t>
            </a:r>
            <a:endParaRPr lang="en-US" b="1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A89F78EC-B097-DA3D-B437-C9A396CD937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lvl="0" indent="0">
              <a:lnSpc>
                <a:spcPct val="107000"/>
              </a:lnSpc>
              <a:spcAft>
                <a:spcPts val="800"/>
              </a:spcAft>
              <a:buSzPts val="1000"/>
              <a:buNone/>
              <a:tabLst>
                <a:tab pos="457200" algn="l"/>
              </a:tabLst>
            </a:pPr>
            <a:endParaRPr lang="pl-PL" sz="1800" kern="0" dirty="0">
              <a:effectLst/>
              <a:latin typeface="+mj-lt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>
              <a:lnSpc>
                <a:spcPct val="107000"/>
              </a:lnSpc>
              <a:spcAft>
                <a:spcPts val="800"/>
              </a:spcAft>
              <a:buSzPts val="1000"/>
              <a:buFont typeface="Wingdings" panose="05000000000000000000" pitchFamily="2" charset="2"/>
              <a:buChar char="q"/>
              <a:tabLst>
                <a:tab pos="457200" algn="l"/>
              </a:tabLst>
            </a:pPr>
            <a:r>
              <a:rPr lang="pl-PL" sz="1800" dirty="0">
                <a:effectLst/>
              </a:rPr>
              <a:t>Sygnalista będzie mógł wystąpić z roszczeniem o zadośćuczynienie lub odszkodowanie. Ponadto osoby przyjmujące zgłoszenia są obowiązane zachować tożsamość sygnalisty w tajemnicy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  <a:buSzPts val="1000"/>
              <a:buFont typeface="Wingdings" panose="05000000000000000000" pitchFamily="2" charset="2"/>
              <a:buChar char="q"/>
              <a:tabLst>
                <a:tab pos="457200" algn="l"/>
              </a:tabLst>
            </a:pPr>
            <a:r>
              <a:rPr lang="pl-PL" kern="0" dirty="0">
                <a:latin typeface="+mj-lt"/>
                <a:ea typeface="Times New Roman" panose="02020603050405020304" pitchFamily="18" charset="0"/>
              </a:rPr>
              <a:t>ochrona przysługuje także osobom wspierającym sygnalistów, jak współpracownicy, krewni i inne osoby powiązane zawodowo</a:t>
            </a:r>
            <a:endParaRPr lang="en-US" dirty="0">
              <a:latin typeface="+mj-lt"/>
            </a:endParaRPr>
          </a:p>
          <a:p>
            <a:pPr lvl="0" algn="just">
              <a:lnSpc>
                <a:spcPct val="107000"/>
              </a:lnSpc>
              <a:spcAft>
                <a:spcPts val="800"/>
              </a:spcAft>
              <a:buSzPts val="1000"/>
              <a:buFont typeface="Wingdings" panose="05000000000000000000" pitchFamily="2" charset="2"/>
              <a:buChar char="q"/>
              <a:tabLst>
                <a:tab pos="457200" algn="l"/>
              </a:tabLst>
            </a:pPr>
            <a:endParaRPr lang="en-US" sz="1800" kern="100" dirty="0">
              <a:effectLst/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453779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27E63D6-A1A6-499B-10A0-76FDCF2C91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pl-PL" sz="2800" b="1" dirty="0"/>
              <a:t>DO KOGO I W JAKI SPOSÓB MOŻNA ZGŁASZAĆ NARUSZENIA</a:t>
            </a:r>
            <a:endParaRPr lang="en-US" sz="2800" b="1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87425C21-838C-E4FF-F000-895F30F8CD3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pl-PL" sz="1800" b="1" dirty="0">
              <a:solidFill>
                <a:srgbClr val="000000"/>
              </a:solidFill>
              <a:effectLst/>
              <a:latin typeface="Century Gothic" panose="020B0502020202020204" pitchFamily="34" charset="0"/>
              <a:ea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pl-PL" sz="1800" b="1" dirty="0">
                <a:solidFill>
                  <a:srgbClr val="000000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</a:rPr>
              <a:t>Zgodnie z przyjętą wewnętrzną procedurą zgłaszania naruszeń </a:t>
            </a:r>
          </a:p>
          <a:p>
            <a:pPr marL="0" indent="0">
              <a:buNone/>
            </a:pPr>
            <a:endParaRPr lang="pl-PL" dirty="0">
              <a:solidFill>
                <a:srgbClr val="000000"/>
              </a:solidFill>
              <a:latin typeface="Century Gothic" panose="020B0502020202020204" pitchFamily="34" charset="0"/>
              <a:ea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pl-PL" sz="1800" dirty="0">
                <a:solidFill>
                  <a:srgbClr val="000000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</a:rPr>
              <a:t>Do przyjmowania zgłoszeń Dyrektor wyznaczył </a:t>
            </a:r>
          </a:p>
          <a:p>
            <a:pPr marL="0" indent="0">
              <a:buNone/>
            </a:pPr>
            <a:endParaRPr lang="pl-PL" dirty="0">
              <a:solidFill>
                <a:srgbClr val="000000"/>
              </a:solidFill>
              <a:latin typeface="Century Gothic" panose="020B0502020202020204" pitchFamily="34" charset="0"/>
              <a:ea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pl-PL" sz="3600" b="1" u="sng" dirty="0">
                <a:solidFill>
                  <a:srgbClr val="000000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</a:rPr>
              <a:t>Pełnomocnika ds. zgłoszeń</a:t>
            </a:r>
            <a:endParaRPr lang="en-US" sz="3600" b="1" u="sng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591758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8BBC5D24-0002-2654-968F-810390C1B9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b="1" dirty="0"/>
              <a:t>GDZIE ZGŁASZAĆ NARUSZENIE</a:t>
            </a:r>
            <a:endParaRPr lang="en-US" b="1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BB01CFE3-69C9-02A0-C557-7E0A66D53DE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marR="2540" lvl="0" indent="0" algn="just" fontAlgn="base">
              <a:lnSpc>
                <a:spcPct val="170000"/>
              </a:lnSpc>
              <a:spcBef>
                <a:spcPts val="0"/>
              </a:spcBef>
              <a:spcAft>
                <a:spcPts val="85"/>
              </a:spcAft>
              <a:buClr>
                <a:srgbClr val="000000"/>
              </a:buClr>
              <a:buSzPts val="1100"/>
              <a:buNone/>
            </a:pPr>
            <a:r>
              <a:rPr lang="pl-PL" sz="1600" b="1" u="none" strike="noStrike" dirty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Zgłoszenia mogą być dokonywane przez wyznaczone kanały dokonywania zgłoszeń:</a:t>
            </a:r>
            <a:r>
              <a:rPr lang="pl-PL" sz="1600" u="none" strike="noStrike" dirty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0" marR="2540" lvl="0" indent="0" algn="just" fontAlgn="base">
              <a:lnSpc>
                <a:spcPct val="170000"/>
              </a:lnSpc>
              <a:spcBef>
                <a:spcPts val="0"/>
              </a:spcBef>
              <a:spcAft>
                <a:spcPts val="85"/>
              </a:spcAft>
              <a:buClr>
                <a:srgbClr val="000000"/>
              </a:buClr>
              <a:buSzPts val="1100"/>
              <a:buNone/>
            </a:pPr>
            <a:r>
              <a:rPr lang="pl-PL" sz="1600" b="1" u="none" strike="noStrike" dirty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pisemnie:</a:t>
            </a:r>
            <a:endParaRPr lang="en-US" sz="1600" b="1" u="none" strike="noStrike" dirty="0">
              <a:solidFill>
                <a:srgbClr val="000000"/>
              </a:solidFill>
              <a:effectLst/>
              <a:uFill>
                <a:solidFill>
                  <a:srgbClr val="000000"/>
                </a:solidFill>
              </a:uFill>
              <a:latin typeface="+mj-lt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R="2540" algn="just" fontAlgn="base">
              <a:lnSpc>
                <a:spcPct val="103000"/>
              </a:lnSpc>
              <a:spcBef>
                <a:spcPts val="0"/>
              </a:spcBef>
              <a:spcAft>
                <a:spcPts val="170"/>
              </a:spcAft>
              <a:buClr>
                <a:srgbClr val="000000"/>
              </a:buClr>
              <a:buSzPts val="1100"/>
              <a:buFont typeface="Wingdings" panose="05000000000000000000" pitchFamily="2" charset="2"/>
              <a:buChar char="q"/>
            </a:pPr>
            <a:r>
              <a:rPr lang="pl-PL" sz="1600" u="none" strike="noStrike" dirty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w formie listownej na adres: </a:t>
            </a:r>
            <a:r>
              <a:rPr lang="pl-PL" sz="1600" b="1" u="none" strike="noStrike" dirty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Centrum Kreatywności Talent ; 50-301 Wrocław, ul. Jedności Narodowej 117, z dopiskiem „Zgłoszenie naruszenia prawa - poufne” </a:t>
            </a:r>
            <a:r>
              <a:rPr lang="pl-PL" sz="1600" u="none" strike="noStrike" dirty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lub podobnym,</a:t>
            </a:r>
            <a:endParaRPr lang="en-US" sz="1600" u="none" strike="noStrike" dirty="0">
              <a:solidFill>
                <a:srgbClr val="000000"/>
              </a:solidFill>
              <a:effectLst/>
              <a:uFill>
                <a:solidFill>
                  <a:srgbClr val="000000"/>
                </a:solidFill>
              </a:uFill>
              <a:latin typeface="+mj-lt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R="2540" algn="just" fontAlgn="base">
              <a:lnSpc>
                <a:spcPct val="103000"/>
              </a:lnSpc>
              <a:spcBef>
                <a:spcPts val="0"/>
              </a:spcBef>
              <a:spcAft>
                <a:spcPts val="155"/>
              </a:spcAft>
              <a:buClr>
                <a:srgbClr val="000000"/>
              </a:buClr>
              <a:buSzPts val="1100"/>
              <a:buFont typeface="Wingdings" panose="05000000000000000000" pitchFamily="2" charset="2"/>
              <a:buChar char="q"/>
            </a:pPr>
            <a:r>
              <a:rPr lang="pl-PL" sz="1600" u="none" strike="noStrike" dirty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w formie elektroniczne na dedykowany adres e-mail: </a:t>
            </a:r>
            <a:r>
              <a:rPr lang="pl-PL" sz="1600" b="1" dirty="0">
                <a:solidFill>
                  <a:schemeClr val="tx1"/>
                </a:solidFill>
                <a:effectLst/>
                <a:latin typeface="+mj-lt"/>
                <a:ea typeface="Times New Roman" panose="02020603050405020304" pitchFamily="18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sygnal2024@talent.wroclaw.pl</a:t>
            </a:r>
            <a:endParaRPr lang="pl-PL" sz="1600" b="1" dirty="0">
              <a:solidFill>
                <a:schemeClr val="tx1"/>
              </a:solidFill>
              <a:latin typeface="+mj-lt"/>
              <a:ea typeface="Times New Roman" panose="02020603050405020304" pitchFamily="18" charset="0"/>
            </a:endParaRPr>
          </a:p>
          <a:p>
            <a:pPr marL="57150" marR="2540" indent="0" algn="just" fontAlgn="base">
              <a:lnSpc>
                <a:spcPct val="103000"/>
              </a:lnSpc>
              <a:spcBef>
                <a:spcPts val="0"/>
              </a:spcBef>
              <a:spcAft>
                <a:spcPts val="155"/>
              </a:spcAft>
              <a:buClr>
                <a:srgbClr val="000000"/>
              </a:buClr>
              <a:buSzPts val="1100"/>
              <a:buNone/>
            </a:pPr>
            <a:r>
              <a:rPr lang="pl-PL" sz="1600" b="1" dirty="0">
                <a:solidFill>
                  <a:srgbClr val="000000"/>
                </a:solidFill>
                <a:effectLst/>
                <a:latin typeface="+mj-lt"/>
                <a:ea typeface="Times New Roman" panose="02020603050405020304" pitchFamily="18" charset="0"/>
              </a:rPr>
              <a:t>ustnie:</a:t>
            </a:r>
            <a:endParaRPr lang="en-US" sz="1600" b="1" dirty="0">
              <a:solidFill>
                <a:srgbClr val="000000"/>
              </a:solidFill>
              <a:effectLst/>
              <a:latin typeface="+mj-lt"/>
              <a:ea typeface="Times New Roman" panose="02020603050405020304" pitchFamily="18" charset="0"/>
            </a:endParaRPr>
          </a:p>
          <a:p>
            <a:pPr marR="2540" indent="-285750" fontAlgn="base">
              <a:lnSpc>
                <a:spcPct val="103000"/>
              </a:lnSpc>
              <a:spcBef>
                <a:spcPts val="0"/>
              </a:spcBef>
              <a:spcAft>
                <a:spcPts val="170"/>
              </a:spcAft>
              <a:buClr>
                <a:srgbClr val="000000"/>
              </a:buClr>
              <a:buSzPts val="1100"/>
              <a:buFont typeface="Wingdings" panose="05000000000000000000" pitchFamily="2" charset="2"/>
              <a:buChar char="q"/>
            </a:pPr>
            <a:r>
              <a:rPr lang="pl-PL" sz="1600" u="none" strike="noStrike" dirty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na numer  telefonu: 71 798 67 06 w.112</a:t>
            </a:r>
            <a:endParaRPr lang="en-US" sz="1600" u="none" strike="noStrike" dirty="0">
              <a:solidFill>
                <a:srgbClr val="000000"/>
              </a:solidFill>
              <a:effectLst/>
              <a:uFill>
                <a:solidFill>
                  <a:srgbClr val="000000"/>
                </a:solidFill>
              </a:uFill>
              <a:latin typeface="+mj-lt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R="2540" indent="-285750" fontAlgn="base">
              <a:lnSpc>
                <a:spcPct val="108000"/>
              </a:lnSpc>
              <a:spcBef>
                <a:spcPts val="0"/>
              </a:spcBef>
              <a:spcAft>
                <a:spcPts val="1340"/>
              </a:spcAft>
              <a:buClr>
                <a:srgbClr val="000000"/>
              </a:buClr>
              <a:buSzPts val="1100"/>
              <a:buFont typeface="Wingdings" panose="05000000000000000000" pitchFamily="2" charset="2"/>
              <a:buChar char="q"/>
            </a:pPr>
            <a:r>
              <a:rPr lang="pl-PL" sz="1600" u="none" strike="noStrike" dirty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na wniosek Sygnalisty Zgłoszenie ustne może być dokonane podczas bezpośredniego spotkania zorganizowanego w terminie 14 dni od dnia otrzymania takiego wniosku.</a:t>
            </a:r>
            <a:endParaRPr lang="en-US" sz="1600" u="none" strike="noStrike" dirty="0">
              <a:solidFill>
                <a:srgbClr val="000000"/>
              </a:solidFill>
              <a:effectLst/>
              <a:uFill>
                <a:solidFill>
                  <a:srgbClr val="000000"/>
                </a:solidFill>
              </a:uFill>
              <a:latin typeface="+mj-lt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2540" lvl="0" indent="0" algn="ctr" fontAlgn="base">
              <a:lnSpc>
                <a:spcPct val="103000"/>
              </a:lnSpc>
              <a:spcBef>
                <a:spcPts val="0"/>
              </a:spcBef>
              <a:spcAft>
                <a:spcPts val="830"/>
              </a:spcAft>
              <a:buClr>
                <a:srgbClr val="000000"/>
              </a:buClr>
              <a:buSzPts val="1100"/>
              <a:buNone/>
            </a:pPr>
            <a:r>
              <a:rPr lang="pl-PL" sz="1600" b="1" u="none" strike="noStrike" dirty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Zgłoszenie nie może mieć charakteru anonimowego</a:t>
            </a:r>
            <a:r>
              <a:rPr lang="pl-PL" sz="1400" b="1" u="none" strike="noStrike" dirty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1400" b="1" u="none" strike="noStrike" dirty="0">
              <a:solidFill>
                <a:srgbClr val="000000"/>
              </a:solidFill>
              <a:effectLst/>
              <a:uFill>
                <a:solidFill>
                  <a:srgbClr val="000000"/>
                </a:solidFill>
              </a:uFill>
              <a:latin typeface="+mj-lt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538279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92D501B5-4DA1-2526-1BE8-388026D28E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b="1" dirty="0"/>
              <a:t>SYGNALIŚCI A RODO</a:t>
            </a:r>
            <a:endParaRPr lang="en-US" b="1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E58E836F-68FF-AF21-D71E-97F22737125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l-PL" dirty="0"/>
              <a:t>Obowiązek informacyjny 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pl-PL" dirty="0"/>
              <a:t>sygnalisty (osoby dokonującej zgłoszenia) – art. 13 RODO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pl-PL" dirty="0"/>
              <a:t>osoby, której dotyczy naruszenie (osoby wskazanej jako dokonująca naruszenia) – art. 14 RODO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pl-PL" dirty="0"/>
              <a:t>innych osób – świadkowie i pokrzywdzeni – art. 14 RODO</a:t>
            </a:r>
          </a:p>
          <a:p>
            <a:pPr>
              <a:buFont typeface="Wingdings" panose="05000000000000000000" pitchFamily="2" charset="2"/>
              <a:buChar char="q"/>
            </a:pPr>
            <a:endParaRPr lang="pl-PL" dirty="0"/>
          </a:p>
          <a:p>
            <a:pPr>
              <a:buFont typeface="Wingdings" panose="05000000000000000000" pitchFamily="2" charset="2"/>
              <a:buChar char="q"/>
            </a:pPr>
            <a:r>
              <a:rPr lang="pl-PL" dirty="0"/>
              <a:t>Wyłączony został ciążący na administratorze obowiązek przekazania informacji dotyczących źródła pozyskania danych osobie, której dane dotycz</a:t>
            </a:r>
          </a:p>
          <a:p>
            <a:pPr marL="0" indent="0">
              <a:buNone/>
            </a:pPr>
            <a:endParaRPr lang="pl-PL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455426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9DA376DE-66EE-C3E0-98DD-29A6409BEC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b="1" dirty="0"/>
              <a:t>SYGNALIŚCI A RODO</a:t>
            </a:r>
            <a:endParaRPr lang="en-US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4CBC7A8D-0277-0736-7579-48C43B7518F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pl-PL" b="1" dirty="0"/>
              <a:t>UPOWAŻNIENIA</a:t>
            </a:r>
          </a:p>
          <a:p>
            <a:pPr marL="0" indent="0" algn="just">
              <a:buNone/>
            </a:pPr>
            <a:r>
              <a:rPr lang="pl-PL" dirty="0"/>
              <a:t>Obowiązek nadania pisemnych upoważnień osobom wyznaczonym do kontaktów z sygnalista oraz osób wyznaczonych do prowadzenia postępowań następczych </a:t>
            </a:r>
          </a:p>
          <a:p>
            <a:pPr marL="0" indent="0" algn="ctr">
              <a:buNone/>
            </a:pPr>
            <a:r>
              <a:rPr lang="pl-PL" b="1" dirty="0"/>
              <a:t>OKRES PRZECHOWYWANIA DANYCH OSOBOWYCH </a:t>
            </a:r>
          </a:p>
          <a:p>
            <a:pPr marL="0" indent="0" algn="just">
              <a:buNone/>
            </a:pPr>
            <a:r>
              <a:rPr lang="pl-PL" dirty="0"/>
              <a:t>Dane osobowe przetwarzane w związku z przyjęciem zgłoszenia lub podjęciem działań następczych oraz dokumenty związane z tym zgłoszeniem, pracodawca przechowuje </a:t>
            </a:r>
            <a:r>
              <a:rPr lang="pl-PL" b="1" dirty="0"/>
              <a:t>przez okres 3 lat </a:t>
            </a:r>
            <a:r>
              <a:rPr lang="pl-PL" dirty="0"/>
              <a:t>po zakończeniu roku kalendarzowego, w którym przekazano zgłoszenie zewnętrzne do organu publicznego właściwego do podjęcia działań następczych lub zakończono działania następcze, lub po zakończeniu postępowań zainicjowanych tymi działaniami.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66703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531268C7-714E-49B3-B73C-901FB5A02C8F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pl-PL" sz="4400" b="1" dirty="0">
                <a:latin typeface="+mj-lt"/>
                <a:cs typeface="Arial" panose="020B0604020202020204" pitchFamily="34" charset="0"/>
              </a:rPr>
              <a:t>Dziękuję za uwagę</a:t>
            </a: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4146825910"/>
      </p:ext>
    </p:extLst>
  </p:cSld>
  <p:clrMapOvr>
    <a:masterClrMapping/>
  </p:clrMapOvr>
</p:sld>
</file>

<file path=ppt/theme/theme1.xml><?xml version="1.0" encoding="utf-8"?>
<a:theme xmlns:a="http://schemas.openxmlformats.org/drawingml/2006/main" name="Smuga">
  <a:themeElements>
    <a:clrScheme name="Smuga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Smuga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muga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6114</TotalTime>
  <Words>741</Words>
  <Application>Microsoft Office PowerPoint</Application>
  <PresentationFormat>Panoramiczny</PresentationFormat>
  <Paragraphs>69</Paragraphs>
  <Slides>12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7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12</vt:i4>
      </vt:variant>
    </vt:vector>
  </HeadingPairs>
  <TitlesOfParts>
    <vt:vector size="20" baseType="lpstr">
      <vt:lpstr>Arial</vt:lpstr>
      <vt:lpstr>Calibri</vt:lpstr>
      <vt:lpstr>Century Gothic</vt:lpstr>
      <vt:lpstr>Symbol</vt:lpstr>
      <vt:lpstr>Times New Roman</vt:lpstr>
      <vt:lpstr>Wingdings</vt:lpstr>
      <vt:lpstr>Wingdings 3</vt:lpstr>
      <vt:lpstr>Smuga</vt:lpstr>
      <vt:lpstr>Przetwarzanie danych osobowych sygnalistów</vt:lpstr>
      <vt:lpstr>SYGNALISTA W SZKOLE</vt:lpstr>
      <vt:lpstr> CO MOŻE ZGŁOSIĆ SYGNALISTA W SZKOLE</vt:lpstr>
      <vt:lpstr>DOBRA WIARA  - ZŁA WIARA</vt:lpstr>
      <vt:lpstr>OCHRONA SYGNALISTY</vt:lpstr>
      <vt:lpstr>KARNA ODPOWIEDZIALNOŚĆ SYGNALISTY </vt:lpstr>
      <vt:lpstr>CO PRZYSŁUGUJE SYGNALIŚCI  ZA NARUSZENIE JEGO USTAWOWEJ OCHRONY</vt:lpstr>
      <vt:lpstr>DO KOGO I W JAKI SPOSÓB MOŻNA ZGŁASZAĆ NARUSZENIA</vt:lpstr>
      <vt:lpstr>GDZIE ZGŁASZAĆ NARUSZENIE</vt:lpstr>
      <vt:lpstr>SYGNALIŚCI A RODO</vt:lpstr>
      <vt:lpstr>SYGNALIŚCI A RODO</vt:lpstr>
      <vt:lpstr>Prezentacja programu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Dostosowanie  Urzędu Miasta Zielona Góra do wymagań RODO</dc:title>
  <dc:creator>jacek</dc:creator>
  <cp:lastModifiedBy>User</cp:lastModifiedBy>
  <cp:revision>229</cp:revision>
  <cp:lastPrinted>2018-03-14T17:08:12Z</cp:lastPrinted>
  <dcterms:created xsi:type="dcterms:W3CDTF">2018-02-08T06:21:53Z</dcterms:created>
  <dcterms:modified xsi:type="dcterms:W3CDTF">2024-11-27T11:29:51Z</dcterms:modified>
</cp:coreProperties>
</file>